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2"/>
  </p:notesMasterIdLst>
  <p:sldIdLst>
    <p:sldId id="284" r:id="rId2"/>
    <p:sldId id="287" r:id="rId3"/>
    <p:sldId id="257" r:id="rId4"/>
    <p:sldId id="288" r:id="rId5"/>
    <p:sldId id="258" r:id="rId6"/>
    <p:sldId id="271" r:id="rId7"/>
    <p:sldId id="286" r:id="rId8"/>
    <p:sldId id="259" r:id="rId9"/>
    <p:sldId id="262" r:id="rId10"/>
    <p:sldId id="28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74FC00-9ED6-4458-BDB2-C1F82F014B80}">
  <a:tblStyle styleId="{EC74FC00-9ED6-4458-BDB2-C1F82F014B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/>
    <p:restoredTop sz="94718"/>
  </p:normalViewPr>
  <p:slideViewPr>
    <p:cSldViewPr snapToGrid="0" snapToObjects="1">
      <p:cViewPr varScale="1">
        <p:scale>
          <a:sx n="122" d="100"/>
          <a:sy n="122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ig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7" name="Shape 13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Shape 142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/>
          <a:lstStyle/>
          <a:p>
            <a:fld id="{846CE7D5-CF57-46EF-B807-FDD0502418D4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1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48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48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6" r:id="rId3"/>
    <p:sldLayoutId id="2147483657" r:id="rId4"/>
    <p:sldLayoutId id="2147483659" r:id="rId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jpeg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1.jpeg"/><Relationship Id="rId6" Type="http://schemas.openxmlformats.org/officeDocument/2006/relationships/image" Target="../media/image13.jpeg"/><Relationship Id="rId7" Type="http://schemas.openxmlformats.org/officeDocument/2006/relationships/image" Target="../media/image30.png"/><Relationship Id="rId8" Type="http://schemas.openxmlformats.org/officeDocument/2006/relationships/image" Target="../media/image31.jpg"/><Relationship Id="rId9" Type="http://schemas.openxmlformats.org/officeDocument/2006/relationships/image" Target="../media/image32.jpg"/><Relationship Id="rId10" Type="http://schemas.openxmlformats.org/officeDocument/2006/relationships/image" Target="../media/image33.g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 descr="Guardian Afgh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768" y="-382101"/>
            <a:ext cx="3837861" cy="2035969"/>
          </a:xfrm>
          <a:prstGeom prst="rect">
            <a:avLst/>
          </a:prstGeom>
        </p:spPr>
      </p:pic>
      <p:pic>
        <p:nvPicPr>
          <p:cNvPr id="8" name="Picture 8" descr="4614233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">
            <a:off x="1656207" y="157163"/>
            <a:ext cx="3072564" cy="2048205"/>
          </a:xfrm>
          <a:prstGeom prst="rect">
            <a:avLst/>
          </a:prstGeom>
        </p:spPr>
      </p:pic>
      <p:pic>
        <p:nvPicPr>
          <p:cNvPr id="24" name="Picture 24" descr="images-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800000">
            <a:off x="3060716" y="-562120"/>
            <a:ext cx="1984341" cy="2025254"/>
          </a:xfrm>
          <a:prstGeom prst="rect">
            <a:avLst/>
          </a:prstGeom>
        </p:spPr>
      </p:pic>
      <p:pic>
        <p:nvPicPr>
          <p:cNvPr id="14" name="Picture 14" descr="CwXwe6AXUAQsiC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0000">
            <a:off x="4538561" y="-14405"/>
            <a:ext cx="2415183" cy="3211600"/>
          </a:xfrm>
          <a:prstGeom prst="rect">
            <a:avLst/>
          </a:prstGeom>
        </p:spPr>
      </p:pic>
      <p:pic>
        <p:nvPicPr>
          <p:cNvPr id="2" name="Picture 2" descr="25bg_emergency_New.eps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840000">
            <a:off x="57164" y="2072005"/>
            <a:ext cx="2838296" cy="2581880"/>
          </a:xfrm>
          <a:prstGeom prst="rect">
            <a:avLst/>
          </a:prstGeom>
        </p:spPr>
      </p:pic>
      <p:pic>
        <p:nvPicPr>
          <p:cNvPr id="4" name="Picture 4" descr="20110531-IrishIndependent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2615274" y="1721644"/>
            <a:ext cx="2057921" cy="2764631"/>
          </a:xfrm>
          <a:prstGeom prst="rect">
            <a:avLst/>
          </a:prstGeom>
        </p:spPr>
      </p:pic>
      <p:pic>
        <p:nvPicPr>
          <p:cNvPr id="12" name="Picture 12" descr="headlines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60000">
            <a:off x="5458635" y="2802720"/>
            <a:ext cx="3806887" cy="2285539"/>
          </a:xfrm>
          <a:prstGeom prst="rect">
            <a:avLst/>
          </a:prstGeom>
        </p:spPr>
      </p:pic>
      <p:pic>
        <p:nvPicPr>
          <p:cNvPr id="16" name="Picture 16" descr="atlantic-monthly-magazine2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20000">
            <a:off x="3945939" y="2891933"/>
            <a:ext cx="1820066" cy="2437245"/>
          </a:xfrm>
          <a:prstGeom prst="rect">
            <a:avLst/>
          </a:prstGeom>
        </p:spPr>
      </p:pic>
      <p:pic>
        <p:nvPicPr>
          <p:cNvPr id="10" name="Picture 10" descr="collage-dss-posters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80000">
            <a:off x="5930172" y="295482"/>
            <a:ext cx="3261883" cy="2081213"/>
          </a:xfrm>
          <a:prstGeom prst="rect">
            <a:avLst/>
          </a:prstGeom>
        </p:spPr>
      </p:pic>
      <p:pic>
        <p:nvPicPr>
          <p:cNvPr id="18" name="Picture 18" descr="breakingnews-ti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0000">
            <a:off x="6759104" y="2073743"/>
            <a:ext cx="2375436" cy="792956"/>
          </a:xfrm>
          <a:prstGeom prst="rect">
            <a:avLst/>
          </a:prstGeom>
        </p:spPr>
      </p:pic>
      <p:pic>
        <p:nvPicPr>
          <p:cNvPr id="20" name="Picture 20" descr="headlines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4858" y="3988982"/>
            <a:ext cx="2452688" cy="1444055"/>
          </a:xfrm>
          <a:prstGeom prst="rect">
            <a:avLst/>
          </a:prstGeom>
        </p:spPr>
      </p:pic>
      <p:pic>
        <p:nvPicPr>
          <p:cNvPr id="22" name="Picture 22" descr="Daily-New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-85747" y="3450431"/>
            <a:ext cx="1608988" cy="2009354"/>
          </a:xfrm>
          <a:prstGeom prst="rect">
            <a:avLst/>
          </a:prstGeom>
        </p:spPr>
      </p:pic>
      <p:pic>
        <p:nvPicPr>
          <p:cNvPr id="6" name="Picture 6" descr="article-mexico-0831-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00000">
            <a:off x="-114330" y="-14288"/>
            <a:ext cx="2057921" cy="2486025"/>
          </a:xfrm>
          <a:prstGeom prst="rect">
            <a:avLst/>
          </a:prstGeom>
        </p:spPr>
      </p:pic>
      <p:pic>
        <p:nvPicPr>
          <p:cNvPr id="28" name="Picture 28" descr="newslondonbombs7-7-tl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00000">
            <a:off x="7331343" y="3523334"/>
            <a:ext cx="2074069" cy="28018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4158" y="1712896"/>
            <a:ext cx="8292353" cy="13003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/>
              <a:t>Why </a:t>
            </a:r>
            <a:r>
              <a:rPr lang="en-US" sz="4000" dirty="0"/>
              <a:t>Privacy Matters Even If You Have Nothing to Hide</a:t>
            </a:r>
          </a:p>
        </p:txBody>
      </p:sp>
    </p:spTree>
    <p:extLst>
      <p:ext uri="{BB962C8B-B14F-4D97-AF65-F5344CB8AC3E}">
        <p14:creationId xmlns:p14="http://schemas.microsoft.com/office/powerpoint/2010/main" val="165355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86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446">
            <a:off x="-110920" y="15858"/>
            <a:ext cx="3638600" cy="4880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2836">
            <a:off x="5170376" y="3554741"/>
            <a:ext cx="4589722" cy="2753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659">
            <a:off x="2371628" y="1706011"/>
            <a:ext cx="4019335" cy="3973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8560">
            <a:off x="5152610" y="224099"/>
            <a:ext cx="2911057" cy="3944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56">
            <a:off x="-212196" y="2052659"/>
            <a:ext cx="3212592" cy="4968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0997">
            <a:off x="7199876" y="-463911"/>
            <a:ext cx="2259878" cy="3920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18" y="250387"/>
            <a:ext cx="4218951" cy="3160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35" y="1789434"/>
            <a:ext cx="6515100" cy="3175000"/>
          </a:xfrm>
          <a:prstGeom prst="rect">
            <a:avLst/>
          </a:prstGeom>
        </p:spPr>
      </p:pic>
      <p:sp>
        <p:nvSpPr>
          <p:cNvPr id="12" name="Shape 336"/>
          <p:cNvSpPr txBox="1">
            <a:spLocks/>
          </p:cNvSpPr>
          <p:nvPr/>
        </p:nvSpPr>
        <p:spPr>
          <a:xfrm>
            <a:off x="1849075" y="159313"/>
            <a:ext cx="5141220" cy="1159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" sz="6000" b="0" dirty="0" smtClean="0">
                <a:latin typeface="Century Gothic" charset="0"/>
                <a:ea typeface="Century Gothic" charset="0"/>
                <a:cs typeface="Century Gothic" charset="0"/>
              </a:rPr>
              <a:t>THANKS!</a:t>
            </a:r>
            <a:r>
              <a:rPr lang="en-US" sz="6000" b="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6000" b="0" dirty="0" smtClean="0">
                <a:latin typeface="Century Gothic" charset="0"/>
                <a:ea typeface="Century Gothic" charset="0"/>
                <a:cs typeface="Century Gothic" charset="0"/>
                <a:sym typeface="Wingdings"/>
              </a:rPr>
              <a:t></a:t>
            </a:r>
            <a:endParaRPr lang="en" sz="6000" b="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6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0" dirty="0" smtClean="0">
                <a:latin typeface="Century Gothic" charset="0"/>
                <a:ea typeface="Century Gothic" charset="0"/>
                <a:cs typeface="Century Gothic" charset="0"/>
              </a:rPr>
              <a:t>What is privacy?</a:t>
            </a:r>
            <a:endParaRPr lang="en" b="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1213726" y="939250"/>
            <a:ext cx="2924700" cy="286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600" b="1" dirty="0">
                <a:latin typeface="Century Gothic" charset="0"/>
                <a:ea typeface="Century Gothic" charset="0"/>
                <a:cs typeface="Century Gothic" charset="0"/>
              </a:rPr>
              <a:t>Privacy</a:t>
            </a:r>
            <a:r>
              <a:rPr lang="en-US" sz="1600" dirty="0">
                <a:latin typeface="Century Gothic" charset="0"/>
                <a:ea typeface="Century Gothic" charset="0"/>
                <a:cs typeface="Century Gothic" charset="0"/>
              </a:rPr>
              <a:t> is the ability of an individual or group to seclude themselves, or information about themselves, and thereby express themselves selectively</a:t>
            </a:r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  <a:r>
              <a:rPr lang="en-US" sz="1600" dirty="0">
                <a:latin typeface="Century Gothic" charset="0"/>
                <a:ea typeface="Century Gothic" charset="0"/>
                <a:cs typeface="Century Gothic" charset="0"/>
              </a:rPr>
              <a:t> 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37" y="2985246"/>
            <a:ext cx="3265277" cy="1837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4188" y="0"/>
            <a:ext cx="77152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7531E-6 C 0.00139 0.00062 0.00295 0.00124 0.00452 0.00216 C 0.00573 0.00278 0.00677 0.00371 0.00799 0.00401 C 0.01042 0.00494 0.01268 0.00556 0.01511 0.00617 C 0.02049 0.00556 0.02587 0.00525 0.03125 0.00401 C 0.03455 0.0034 0.04028 -0.00339 0.04184 -0.00617 C 0.04288 -0.00833 0.04393 -0.01049 0.04531 -0.01234 C 0.04636 -0.0142 0.04775 -0.01512 0.04879 -0.01666 C 0.06025 -0.03364 0.04549 -0.01265 0.05452 -0.02901 C 0.05556 -0.03086 0.05695 -0.03148 0.05799 -0.03333 C 0.05938 -0.03518 0.06025 -0.03765 0.06163 -0.0395 C 0.07483 -0.05771 0.06354 -0.04228 0.07205 -0.04969 C 0.07327 -0.05092 0.07431 -0.05278 0.07552 -0.05401 C 0.07778 -0.05555 0.08247 -0.05802 0.08247 -0.05771 C 0.09531 -0.05741 0.10816 -0.0571 0.12084 -0.05586 C 0.12205 -0.05586 0.12327 -0.05463 0.12431 -0.05401 C 0.12622 -0.05247 0.1283 -0.05123 0.13021 -0.04969 C 0.13629 -0.04475 0.13403 -0.04475 0.14184 -0.04136 C 0.14497 -0.04012 0.14792 -0.03827 0.15104 -0.03734 C 0.15781 -0.03549 0.15886 -0.03549 0.16511 -0.03333 C 0.16667 -0.03241 0.16823 -0.0321 0.16962 -0.03117 C 0.18195 -0.02284 0.16702 -0.03024 0.179 -0.025 C 0.18021 -0.02345 0.18125 -0.0216 0.18247 -0.02068 C 0.18472 -0.01883 0.18715 -0.0179 0.18941 -0.01666 C 0.19445 -0.01358 0.19184 -0.01512 0.19757 -0.01234 C 0.20452 -0.01327 0.21163 -0.01327 0.21858 -0.0145 C 0.22344 -0.01543 0.22379 -0.02191 0.229 -0.025 C 0.23229 -0.02685 0.23316 -0.02685 0.23594 -0.03117 C 0.24011 -0.03734 0.24097 -0.04166 0.24531 -0.04568 C 0.24636 -0.0466 0.24757 -0.04691 0.24879 -0.04753 C 0.26042 -0.06173 0.25469 -0.05648 0.28368 -0.04969 C 0.28559 -0.04938 0.28663 -0.04537 0.2882 -0.04352 C 0.28976 -0.04197 0.29132 -0.04074 0.29288 -0.0395 C 0.2941 -0.03858 0.29531 -0.03827 0.29653 -0.03734 C 0.29844 -0.03549 0.30018 -0.03302 0.30226 -0.03117 C 0.3033 -0.03024 0.30469 -0.02994 0.30573 -0.02901 C 0.31459 -0.02315 0.30851 -0.02592 0.31736 -0.02284 C 0.32396 -0.01512 0.31962 -0.01944 0.33143 -0.01234 L 0.33837 -0.00833 L 0.34306 -0.00617 C 0.3441 -0.00494 0.34514 -0.00308 0.34653 -0.00216 C 0.34931 0.00031 0.35278 0.00062 0.35573 0.00216 C 0.36042 0.00432 0.36406 0.0071 0.36858 0.0105 C 0.37552 0.00957 0.38264 0.0108 0.38941 0.00834 C 0.39219 0.0071 0.3941 0.00278 0.39653 -1.97531E-6 C 0.39757 -0.00154 0.39896 -0.00247 0.4 -0.00432 L 0.40816 -0.01883 C 0.4092 -0.02068 0.41025 -0.02315 0.41163 -0.025 C 0.41268 -0.02623 0.41406 -0.02747 0.41511 -0.02901 C 0.41597 -0.03024 0.4165 -0.03241 0.41736 -0.03333 C 0.41875 -0.03457 0.42049 -0.03457 0.42205 -0.03518 C 0.42882 -0.04321 0.42222 -0.03642 0.429 -0.04136 C 0.43577 -0.0466 0.43212 -0.04599 0.44063 -0.04969 C 0.44219 -0.05031 0.44375 -0.05092 0.44531 -0.05185 C 0.44636 -0.05247 0.45261 -0.05741 0.45469 -0.05802 C 0.45729 -0.05895 0.46007 -0.05926 0.46268 -0.06018 C 0.46476 -0.0608 0.46667 -0.06142 0.46858 -0.06204 C 0.47986 -0.06142 0.49115 -0.06204 0.50226 -0.06018 C 0.50365 -0.05987 0.50452 -0.0571 0.50573 -0.05586 C 0.50764 -0.05432 0.50972 -0.05339 0.51163 -0.05185 C 0.51337 -0.05031 0.51858 -0.0429 0.51979 -0.04136 C 0.52084 -0.04012 0.52205 -0.03889 0.52327 -0.03734 C 0.52483 -0.03518 0.52622 -0.03271 0.52795 -0.03117 C 0.529 -0.02994 0.53021 -0.02994 0.53143 -0.02901 C 0.53334 -0.02716 0.53507 -0.02438 0.53715 -0.02284 C 0.53941 -0.02099 0.54202 -0.02068 0.5441 -0.01883 C 0.54566 -0.01728 0.54722 -0.01543 0.54879 -0.0145 C 0.554 -0.01173 0.55747 -0.01234 0.56285 -0.01234 " pathEditMode="relative" rAng="0" ptsTypes="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42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552243"/>
            <a:ext cx="7519936" cy="4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1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7" y="340896"/>
            <a:ext cx="8210562" cy="4495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3" y="2711544"/>
            <a:ext cx="2124635" cy="2124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ctrTitle" idx="4294967295"/>
          </p:nvPr>
        </p:nvSpPr>
        <p:spPr>
          <a:xfrm>
            <a:off x="1371600" y="952800"/>
            <a:ext cx="60342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CC00"/>
                </a:solidFill>
              </a:rPr>
              <a:t>1.7 million</a:t>
            </a:r>
            <a:endParaRPr lang="en" sz="7200" dirty="0">
              <a:solidFill>
                <a:srgbClr val="FFCC00"/>
              </a:solidFill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subTitle" idx="4294967295"/>
          </p:nvPr>
        </p:nvSpPr>
        <p:spPr>
          <a:xfrm>
            <a:off x="1371600" y="1616100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1800" dirty="0" smtClean="0"/>
              <a:t>Stolen documents consist of </a:t>
            </a:r>
            <a:endParaRPr lang="en" sz="1800" dirty="0"/>
          </a:p>
        </p:txBody>
      </p:sp>
      <p:sp>
        <p:nvSpPr>
          <p:cNvPr id="266" name="Shape 266"/>
          <p:cNvSpPr txBox="1">
            <a:spLocks noGrp="1"/>
          </p:cNvSpPr>
          <p:nvPr>
            <p:ph type="ctrTitle" idx="4294967295"/>
          </p:nvPr>
        </p:nvSpPr>
        <p:spPr>
          <a:xfrm>
            <a:off x="1371600" y="3581693"/>
            <a:ext cx="60342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66"/>
                </a:solidFill>
              </a:rPr>
              <a:t>1.5 million</a:t>
            </a:r>
            <a:endParaRPr lang="en" sz="7200" dirty="0">
              <a:solidFill>
                <a:srgbClr val="FF0066"/>
              </a:solidFill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ubTitle" idx="4294967295"/>
          </p:nvPr>
        </p:nvSpPr>
        <p:spPr>
          <a:xfrm>
            <a:off x="1371600" y="4244993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1800" smtClean="0"/>
              <a:t>Dominated access</a:t>
            </a:r>
            <a:endParaRPr lang="en" sz="1800" dirty="0"/>
          </a:p>
        </p:txBody>
      </p:sp>
      <p:sp>
        <p:nvSpPr>
          <p:cNvPr id="268" name="Shape 268"/>
          <p:cNvSpPr txBox="1">
            <a:spLocks noGrp="1"/>
          </p:cNvSpPr>
          <p:nvPr>
            <p:ph type="ctrTitle" idx="4294967295"/>
          </p:nvPr>
        </p:nvSpPr>
        <p:spPr>
          <a:xfrm>
            <a:off x="1371600" y="2202951"/>
            <a:ext cx="6655981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6600"/>
                </a:solidFill>
              </a:rPr>
              <a:t>200,000</a:t>
            </a:r>
            <a:endParaRPr lang="en" sz="6000" dirty="0">
              <a:solidFill>
                <a:srgbClr val="FF6600"/>
              </a:solidFill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subTitle" idx="4294967295"/>
          </p:nvPr>
        </p:nvSpPr>
        <p:spPr>
          <a:xfrm>
            <a:off x="1371600" y="2982051"/>
            <a:ext cx="60342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1800" dirty="0" smtClean="0"/>
              <a:t>Leaked to journalists</a:t>
            </a:r>
            <a:endParaRPr lang="en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33" y="2866017"/>
            <a:ext cx="3232934" cy="2153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1" y="64796"/>
            <a:ext cx="7556938" cy="4954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17" y="0"/>
            <a:ext cx="69110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7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8" y="262759"/>
            <a:ext cx="6270761" cy="4697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44" y="365037"/>
            <a:ext cx="6739356" cy="4492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10918" y="216502"/>
            <a:ext cx="1921934" cy="45719"/>
          </a:xfrm>
          <a:prstGeom prst="rect">
            <a:avLst/>
          </a:prstGeom>
          <a:solidFill>
            <a:srgbClr val="05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5400000" flipV="1">
            <a:off x="6203377" y="1108961"/>
            <a:ext cx="1921934" cy="137015"/>
          </a:xfrm>
          <a:prstGeom prst="rect">
            <a:avLst/>
          </a:prstGeom>
          <a:solidFill>
            <a:srgbClr val="051E30"/>
          </a:solidFill>
          <a:ln>
            <a:solidFill>
              <a:srgbClr val="051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5400000" flipV="1">
            <a:off x="4432377" y="1083118"/>
            <a:ext cx="1921934" cy="164852"/>
          </a:xfrm>
          <a:prstGeom prst="rect">
            <a:avLst/>
          </a:prstGeom>
          <a:solidFill>
            <a:srgbClr val="05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90618" y="1910459"/>
            <a:ext cx="1921934" cy="80504"/>
          </a:xfrm>
          <a:prstGeom prst="rect">
            <a:avLst/>
          </a:prstGeom>
          <a:solidFill>
            <a:srgbClr val="05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43060" y="204577"/>
            <a:ext cx="289792" cy="156930"/>
          </a:xfrm>
          <a:prstGeom prst="rect">
            <a:avLst/>
          </a:prstGeom>
          <a:solidFill>
            <a:srgbClr val="051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04" y="2571750"/>
            <a:ext cx="2730490" cy="2307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32</Words>
  <Application>Microsoft Macintosh PowerPoint</Application>
  <PresentationFormat>On-screen Show (16:9)</PresentationFormat>
  <Paragraphs>10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Century Gothic</vt:lpstr>
      <vt:lpstr>Hind</vt:lpstr>
      <vt:lpstr>Wingdings</vt:lpstr>
      <vt:lpstr>Arial</vt:lpstr>
      <vt:lpstr>Dumaine</vt:lpstr>
      <vt:lpstr>PowerPoint Presentation</vt:lpstr>
      <vt:lpstr>PowerPoint Presentation</vt:lpstr>
      <vt:lpstr>What is privacy?</vt:lpstr>
      <vt:lpstr>PowerPoint Presentation</vt:lpstr>
      <vt:lpstr>PowerPoint Presentation</vt:lpstr>
      <vt:lpstr>1.7 million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Aliya Imanova</cp:lastModifiedBy>
  <cp:revision>33</cp:revision>
  <dcterms:modified xsi:type="dcterms:W3CDTF">2018-04-03T16:50:49Z</dcterms:modified>
</cp:coreProperties>
</file>